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2"/>
  </p:notesMasterIdLst>
  <p:sldIdLst>
    <p:sldId id="256" r:id="rId2"/>
    <p:sldId id="1119" r:id="rId3"/>
    <p:sldId id="1121" r:id="rId4"/>
    <p:sldId id="1127" r:id="rId5"/>
    <p:sldId id="1155" r:id="rId6"/>
    <p:sldId id="1156" r:id="rId7"/>
    <p:sldId id="1192" r:id="rId8"/>
    <p:sldId id="1157" r:id="rId9"/>
    <p:sldId id="1158" r:id="rId10"/>
    <p:sldId id="1160" r:id="rId11"/>
    <p:sldId id="1161" r:id="rId12"/>
    <p:sldId id="1162" r:id="rId13"/>
    <p:sldId id="1163" r:id="rId14"/>
    <p:sldId id="1165" r:id="rId15"/>
    <p:sldId id="1193" r:id="rId16"/>
    <p:sldId id="1194" r:id="rId17"/>
    <p:sldId id="1166" r:id="rId18"/>
    <p:sldId id="1183" r:id="rId19"/>
    <p:sldId id="1184" r:id="rId20"/>
    <p:sldId id="118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114" d="100"/>
          <a:sy n="114" d="100"/>
        </p:scale>
        <p:origin x="504" y="114"/>
      </p:cViewPr>
      <p:guideLst>
        <p:guide pos="3863"/>
        <p:guide orient="horz" pos="2160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ня\Desktop\ФЕВРАЛЬ\SOFT SKILLS\titu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4827" r="1" b="-638"/>
          <a:stretch/>
        </p:blipFill>
        <p:spPr bwMode="auto">
          <a:xfrm>
            <a:off x="393843" y="482366"/>
            <a:ext cx="11267048" cy="60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3843" y="482366"/>
            <a:ext cx="7672471" cy="1787270"/>
          </a:xfrm>
        </p:spPr>
        <p:txBody>
          <a:bodyPr>
            <a:noAutofit/>
          </a:bodyPr>
          <a:lstStyle/>
          <a:p>
            <a:r>
              <a:rPr lang="ru-RU" sz="3200" b="1" dirty="0"/>
              <a:t>Организация адресной помощи </a:t>
            </a:r>
            <a:br>
              <a:rPr lang="ru-RU" sz="3200" dirty="0"/>
            </a:br>
            <a:r>
              <a:rPr lang="ru-RU" sz="3200" b="1" dirty="0"/>
              <a:t>слабоуспевающим и неуспевающим </a:t>
            </a:r>
            <a:br>
              <a:rPr lang="ru-RU" sz="3200" dirty="0"/>
            </a:br>
            <a:r>
              <a:rPr lang="ru-RU" sz="3200" b="1" dirty="0"/>
              <a:t>школьникам на уроках. </a:t>
            </a:r>
            <a:br>
              <a:rPr lang="ru-RU" sz="3200" b="1" dirty="0"/>
            </a:br>
            <a:r>
              <a:rPr lang="ru-RU" sz="2800" b="1" i="1" dirty="0">
                <a:solidFill>
                  <a:srgbClr val="FF0000"/>
                </a:solidFill>
              </a:rPr>
              <a:t>Из опыта работы учителя-наставника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6879" y="2700535"/>
            <a:ext cx="16962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Хочу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4602" y="2560758"/>
            <a:ext cx="2169184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учиться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53608" y="2239628"/>
            <a:ext cx="2733228" cy="2460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  </a:t>
            </a:r>
            <a:r>
              <a:rPr lang="ru-RU" dirty="0" err="1"/>
              <a:t>Ратынская</a:t>
            </a:r>
            <a:r>
              <a:rPr lang="ru-RU" dirty="0"/>
              <a:t> Нина Александровна,</a:t>
            </a:r>
          </a:p>
          <a:p>
            <a:r>
              <a:rPr lang="ru-RU" dirty="0"/>
              <a:t>учитель русского языка и литературы</a:t>
            </a:r>
          </a:p>
          <a:p>
            <a:r>
              <a:rPr lang="ru-RU" dirty="0"/>
              <a:t>ГБОУ школа №537 Московского района </a:t>
            </a:r>
          </a:p>
        </p:txBody>
      </p:sp>
      <p:pic>
        <p:nvPicPr>
          <p:cNvPr id="7" name="Picture 3" descr="C:\Users\Таня\Desktop\НОЯБРЬ\Гендерная компетенстность педагога - в работе\452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3" t="3374" r="71046" b="49394"/>
          <a:stretch/>
        </p:blipFill>
        <p:spPr bwMode="auto">
          <a:xfrm flipH="1">
            <a:off x="10612986" y="3330199"/>
            <a:ext cx="2462319" cy="35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C93290-8631-4CE7-BBDA-1D35AD410911}"/>
              </a:ext>
            </a:extLst>
          </p:cNvPr>
          <p:cNvSpPr/>
          <p:nvPr/>
        </p:nvSpPr>
        <p:spPr>
          <a:xfrm>
            <a:off x="8066314" y="612396"/>
            <a:ext cx="3451770" cy="511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Территория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SOFT SKILL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83523"/>
              </p:ext>
            </p:extLst>
          </p:nvPr>
        </p:nvGraphicFramePr>
        <p:xfrm>
          <a:off x="4830620" y="812799"/>
          <a:ext cx="7361380" cy="5699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385">
                  <a:extLst>
                    <a:ext uri="{9D8B030D-6E8A-4147-A177-3AD203B41FA5}">
                      <a16:colId xmlns:a16="http://schemas.microsoft.com/office/drawing/2014/main" val="1186344507"/>
                    </a:ext>
                  </a:extLst>
                </a:gridCol>
                <a:gridCol w="2126778">
                  <a:extLst>
                    <a:ext uri="{9D8B030D-6E8A-4147-A177-3AD203B41FA5}">
                      <a16:colId xmlns:a16="http://schemas.microsoft.com/office/drawing/2014/main" val="2641044208"/>
                    </a:ext>
                  </a:extLst>
                </a:gridCol>
                <a:gridCol w="1993899">
                  <a:extLst>
                    <a:ext uri="{9D8B030D-6E8A-4147-A177-3AD203B41FA5}">
                      <a16:colId xmlns:a16="http://schemas.microsoft.com/office/drawing/2014/main" val="3470533003"/>
                    </a:ext>
                  </a:extLst>
                </a:gridCol>
                <a:gridCol w="2089318">
                  <a:extLst>
                    <a:ext uri="{9D8B030D-6E8A-4147-A177-3AD203B41FA5}">
                      <a16:colId xmlns:a16="http://schemas.microsoft.com/office/drawing/2014/main" val="2271057100"/>
                    </a:ext>
                  </a:extLst>
                </a:gridCol>
              </a:tblGrid>
              <a:tr h="3562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Этапы формирования положительного отношения к учению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81044"/>
                  </a:ext>
                </a:extLst>
              </a:tr>
              <a:tr h="845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Формируемые отношения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1-й этап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2-й этап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3-й этап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extLst>
                  <a:ext uri="{0D108BD9-81ED-4DB2-BD59-A6C34878D82A}">
                    <a16:rowId xmlns:a16="http://schemas.microsoft.com/office/drawing/2014/main" val="2714264815"/>
                  </a:ext>
                </a:extLst>
              </a:tr>
              <a:tr h="140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 содержанию учебного материала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Наиболее легкий занимательный материал, независимо от его важности, значимости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Занимательный материал, касающийся сущности изучаемого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Существенный, важный, но не привлекательный материал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extLst>
                  <a:ext uri="{0D108BD9-81ED-4DB2-BD59-A6C34878D82A}">
                    <a16:rowId xmlns:a16="http://schemas.microsoft.com/office/drawing/2014/main" val="498891836"/>
                  </a:ext>
                </a:extLst>
              </a:tr>
              <a:tr h="112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 процессу учения (усвоения знаний)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Действует учитель – ученик только воспринимает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Ведущим остается учитель, ученик участвует в отдельных звеньях процесса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Ведущим становится ученик, учитель участвует в отдельных звеньях процесса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extLst>
                  <a:ext uri="{0D108BD9-81ED-4DB2-BD59-A6C34878D82A}">
                    <a16:rowId xmlns:a16="http://schemas.microsoft.com/office/drawing/2014/main" val="2589399989"/>
                  </a:ext>
                </a:extLst>
              </a:tr>
              <a:tr h="845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 себе, своим силам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Поощрение успехов в учебе, не требующей усилий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Поощрение успехов в работе, требующей некоторых усилий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Поощрение успехов в работе, требующий значительных усилий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extLst>
                  <a:ext uri="{0D108BD9-81ED-4DB2-BD59-A6C34878D82A}">
                    <a16:rowId xmlns:a16="http://schemas.microsoft.com/office/drawing/2014/main" val="3091657666"/>
                  </a:ext>
                </a:extLst>
              </a:tr>
              <a:tr h="112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 учителю (коллективу)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Подчеркнутая объективность, нейтралитет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Доброжелательность, внимание, личное расположение, помощь, сочувствие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суждения наряду с доброжелательностью, помощью и др.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9" marR="8689" marT="8689" marB="8689"/>
                </a:tc>
                <a:extLst>
                  <a:ext uri="{0D108BD9-81ED-4DB2-BD59-A6C34878D82A}">
                    <a16:rowId xmlns:a16="http://schemas.microsoft.com/office/drawing/2014/main" val="360643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ня\Desktop\ФЕВРАЛЬ\SOFT SKILL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179" y="1575470"/>
            <a:ext cx="8429148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Какие психолого-педагогические технологии можно использовать в работе со слабоуспевающими и неуспевающими школьниками?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57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708" y="1392952"/>
            <a:ext cx="70842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обеспечение дозированной помощи взрослого при выполнении школьниками интеллектуальных заданий — вначале ее можно оказывать в больших дозах, затем мера помощи уменьшается, тем самым расширяется зона самостоятельного мышления ребенка; </a:t>
            </a:r>
          </a:p>
          <a:p>
            <a:r>
              <a:rPr lang="ru-RU" sz="2000" dirty="0"/>
              <a:t>• необходимо предлагать посильные задания для самостоятельного выполнения;</a:t>
            </a:r>
          </a:p>
          <a:p>
            <a:r>
              <a:rPr lang="ru-RU" sz="2000" dirty="0"/>
              <a:t> • постепенно повышать требования в соответствии с возрастными возможностями их реализации детьми;</a:t>
            </a:r>
          </a:p>
          <a:p>
            <a:r>
              <a:rPr lang="ru-RU" sz="2000" dirty="0"/>
              <a:t> • обязательно поощрять правильное выполнение детьми заданий учителем; </a:t>
            </a:r>
          </a:p>
          <a:p>
            <a:r>
              <a:rPr lang="ru-RU" sz="2000" dirty="0"/>
              <a:t>• обеспечить индивидуальный и </a:t>
            </a:r>
          </a:p>
          <a:p>
            <a:r>
              <a:rPr lang="ru-RU" sz="2000" dirty="0"/>
              <a:t>дифференцированный подходы в обучении.</a:t>
            </a:r>
          </a:p>
        </p:txBody>
      </p:sp>
      <p:pic>
        <p:nvPicPr>
          <p:cNvPr id="6" name="Picture 2" descr="C:\Users\Таня\Desktop\ФЕВРАЛЬ\SOFT SKILLS\20755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b="10859"/>
          <a:stretch/>
        </p:blipFill>
        <p:spPr bwMode="auto">
          <a:xfrm>
            <a:off x="2842403" y="288159"/>
            <a:ext cx="2162011" cy="1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ДЕКАБРЬ\Блог класса как развивающая образовательная среда\515374-PIL93K-32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/>
          <a:stretch/>
        </p:blipFill>
        <p:spPr bwMode="auto">
          <a:xfrm>
            <a:off x="2068252" y="4470400"/>
            <a:ext cx="3039455" cy="22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SOFT SKILL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6499" y="4823681"/>
            <a:ext cx="6508342" cy="1555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6474" y="2835564"/>
            <a:ext cx="6678368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1. Всестороннее повышение эффективности каждого урока. </a:t>
            </a:r>
          </a:p>
          <a:p>
            <a:r>
              <a:rPr lang="ru-RU" sz="2400" dirty="0"/>
              <a:t>2. Формирование познавательного интереса к учению и положительных мотивов. </a:t>
            </a:r>
          </a:p>
          <a:p>
            <a:r>
              <a:rPr lang="ru-RU" sz="2400" dirty="0"/>
              <a:t>3. Индивидуальный подход к школьнику.</a:t>
            </a:r>
          </a:p>
          <a:p>
            <a:r>
              <a:rPr lang="ru-RU" sz="2400" dirty="0"/>
              <a:t> 4. Специальная система домашних заданий. </a:t>
            </a:r>
          </a:p>
          <a:p>
            <a:r>
              <a:rPr lang="ru-RU" sz="2400" dirty="0"/>
              <a:t>5. Усиление работы с родителями.</a:t>
            </a:r>
          </a:p>
          <a:p>
            <a:r>
              <a:rPr lang="ru-RU" sz="2400" dirty="0"/>
              <a:t> 6. Привлечение ученического актива к работе по повышению ответственности ученика за 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055" y="230909"/>
            <a:ext cx="673378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Наиболее типичными мерами профилактики неуспеваемости учащихся являются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69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2324788"/>
            <a:ext cx="2553739" cy="25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74" y="2217738"/>
            <a:ext cx="292580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/>
              <a:t>1-ая группа. </a:t>
            </a:r>
          </a:p>
          <a:p>
            <a:pPr algn="ctr"/>
            <a:r>
              <a:rPr lang="ru-RU" b="1" dirty="0"/>
              <a:t>Посредством содержания </a:t>
            </a:r>
          </a:p>
          <a:p>
            <a:pPr algn="ctr"/>
            <a:r>
              <a:rPr lang="ru-RU" b="1" dirty="0"/>
              <a:t>(содержательные)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31" y="219572"/>
            <a:ext cx="11044259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Методы  стимулирования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/>
              <a:t>в целях предупреждения отставания и неуспеваемости обучающихся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0071" y="1542471"/>
            <a:ext cx="8164945" cy="3639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1. Особый подход к содержанию учебного материала, характеру его преподнесения: эмоционально-образный (эмоциональный, наглядно-образный, увлеченный); аналитический (разъяснительный, логический, проблемный); деловой; необычный. </a:t>
            </a:r>
          </a:p>
          <a:p>
            <a:r>
              <a:rPr lang="ru-RU" sz="2000" dirty="0"/>
              <a:t>2. Использование, показ, подчеркивание различных элементов, привлекательных сторон содержания: важность отдельных частей; трудность, сложность (простота, доступность); новизна, познавательность материала; историзм, современные достижения науки; интересные факты, противоречия, парадоксы. </a:t>
            </a:r>
          </a:p>
          <a:p>
            <a:r>
              <a:rPr lang="ru-RU" sz="2000" dirty="0"/>
              <a:t>3. Задание с интересным содержанием, занимательными вопросами. </a:t>
            </a:r>
          </a:p>
          <a:p>
            <a:r>
              <a:rPr lang="ru-RU" sz="2000" dirty="0"/>
              <a:t>4. Показ значимости знаний, умений: общественной; личностной. </a:t>
            </a:r>
          </a:p>
          <a:p>
            <a:r>
              <a:rPr lang="ru-RU" sz="2000" dirty="0"/>
              <a:t>5. </a:t>
            </a:r>
            <a:r>
              <a:rPr lang="ru-RU" sz="2000" dirty="0" err="1"/>
              <a:t>Межпредметные</a:t>
            </a:r>
            <a:r>
              <a:rPr lang="ru-RU" sz="2000" dirty="0"/>
              <a:t> связи.</a:t>
            </a:r>
          </a:p>
        </p:txBody>
      </p:sp>
      <p:pic>
        <p:nvPicPr>
          <p:cNvPr id="11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056" y="4369420"/>
            <a:ext cx="2839975" cy="28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2324788"/>
            <a:ext cx="2553739" cy="25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65194" y="2217738"/>
            <a:ext cx="36407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/>
              <a:t>2-ая группа.</a:t>
            </a:r>
          </a:p>
          <a:p>
            <a:pPr algn="ctr"/>
            <a:r>
              <a:rPr lang="ru-RU" b="1" dirty="0"/>
              <a:t> Посредством организации </a:t>
            </a:r>
          </a:p>
          <a:p>
            <a:pPr algn="ctr"/>
            <a:r>
              <a:rPr lang="ru-RU" b="1" dirty="0"/>
              <a:t>деятельности (организационные)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31" y="219572"/>
            <a:ext cx="11044259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Методы  стимулирования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/>
              <a:t>в целях предупреждения отставания и неуспеваемости обучающихся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0071" y="1542471"/>
            <a:ext cx="8164945" cy="3639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1. Целевая установка на работу, ее краткая характеристика, постановка задач. </a:t>
            </a:r>
          </a:p>
          <a:p>
            <a:r>
              <a:rPr lang="ru-RU" sz="2000" dirty="0"/>
              <a:t>2. Предъявление требований к учащимся. По содержанию: к дисциплине, работе; по форме: развернутые, свернутые (указания, замечания, мимика), алгоритмы; единые и индивидуально-групповые, общие и детальные, прямые и косвенные. </a:t>
            </a:r>
          </a:p>
          <a:p>
            <a:r>
              <a:rPr lang="ru-RU" sz="2000" dirty="0"/>
              <a:t>3. Характер деятельности (копирующий, репродуктивный, творческий). </a:t>
            </a:r>
          </a:p>
          <a:p>
            <a:r>
              <a:rPr lang="ru-RU" sz="2000" dirty="0"/>
              <a:t>4. Создание ситуаций различного характера: интеллектуального (проблемная, поисковая, с дискуссии, противоречия); игрового (познавательной игры, соревнования), эмоционального (успеха, увлеченности темой).</a:t>
            </a:r>
          </a:p>
        </p:txBody>
      </p:sp>
      <p:pic>
        <p:nvPicPr>
          <p:cNvPr id="11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056" y="4369420"/>
            <a:ext cx="2839975" cy="28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" y="2543626"/>
            <a:ext cx="2553739" cy="25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2031" y="219572"/>
            <a:ext cx="11044259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Методы  стимулирования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/>
              <a:t>в целях предупреждения отставания и неуспеваемости обучающихся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0071" y="1542471"/>
            <a:ext cx="8164945" cy="3639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1. Демонстрирование достижений в развитии личности, проявление доверия к силам и возможностям учащихся. </a:t>
            </a:r>
          </a:p>
          <a:p>
            <a:r>
              <a:rPr lang="ru-RU" sz="2400" dirty="0"/>
              <a:t>2. Проявление личного отношения учителя к ученику, классу, высказывание собственного мнения. </a:t>
            </a:r>
          </a:p>
          <a:p>
            <a:r>
              <a:rPr lang="ru-RU" sz="2400" dirty="0"/>
              <a:t>3. Проявление учителем собственных качеств, данных личности (в плане общения, эрудиции, отношение к предмету, деловых качеств и т.д.) и побуждение учащихся к подобным направлениям. </a:t>
            </a:r>
          </a:p>
          <a:p>
            <a:r>
              <a:rPr lang="ru-RU" sz="2400" dirty="0"/>
              <a:t>4. Организация сотрудничества в коллективе (взаимопроверка, обмен мнениями, взаимопомощь).</a:t>
            </a:r>
          </a:p>
        </p:txBody>
      </p:sp>
      <p:pic>
        <p:nvPicPr>
          <p:cNvPr id="11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056" y="4369420"/>
            <a:ext cx="2839975" cy="28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66170"/>
            <a:ext cx="6375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</a:t>
            </a:r>
            <a:r>
              <a:rPr lang="ru-RU" b="1" dirty="0">
                <a:latin typeface="Garamond" panose="02020404030301010803" pitchFamily="18" charset="0"/>
                <a:ea typeface="Calibri" panose="020F0502020204030204" pitchFamily="34" charset="0"/>
              </a:rPr>
              <a:t>3-я группа. </a:t>
            </a:r>
          </a:p>
          <a:p>
            <a:r>
              <a:rPr lang="ru-RU" b="1" dirty="0">
                <a:latin typeface="Garamond" panose="02020404030301010803" pitchFamily="18" charset="0"/>
                <a:ea typeface="Calibri" panose="020F0502020204030204" pitchFamily="34" charset="0"/>
              </a:rPr>
              <a:t>Посредством воспитательных </a:t>
            </a:r>
          </a:p>
          <a:p>
            <a:r>
              <a:rPr lang="ru-RU" b="1" dirty="0">
                <a:latin typeface="Garamond" panose="02020404030301010803" pitchFamily="18" charset="0"/>
                <a:ea typeface="Calibri" panose="020F0502020204030204" pitchFamily="34" charset="0"/>
              </a:rPr>
              <a:t>     взаимодействий в плане </a:t>
            </a:r>
          </a:p>
          <a:p>
            <a:r>
              <a:rPr lang="ru-RU" b="1" dirty="0">
                <a:latin typeface="Garamond" panose="02020404030301010803" pitchFamily="18" charset="0"/>
                <a:ea typeface="Calibri" panose="020F0502020204030204" pitchFamily="34" charset="0"/>
              </a:rPr>
              <a:t>общения, отношения, внимания</a:t>
            </a:r>
          </a:p>
          <a:p>
            <a:r>
              <a:rPr lang="ru-RU" b="1" dirty="0">
                <a:latin typeface="Garamond" panose="02020404030301010803" pitchFamily="18" charset="0"/>
                <a:ea typeface="Calibri" panose="020F0502020204030204" pitchFamily="34" charset="0"/>
              </a:rPr>
              <a:t> (социально-психологические)</a:t>
            </a:r>
            <a:endParaRPr lang="ru-R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ФЕВРАЛЬ\SOFT SKILLS\ГРУПП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2694" y="1289205"/>
            <a:ext cx="7169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i="1" dirty="0"/>
              <a:t>прием «Разработка индивидуальной диагностической контрольной работы»</a:t>
            </a:r>
            <a:r>
              <a:rPr lang="ru-RU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/>
              <a:t>Упражнение "Самое главное" (с целью коррекции при работе в малых группах)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/>
              <a:t>Упражнение "Моментальное фото" (с целью коррекции при работе в малых группах)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/>
              <a:t>Упражнение "Лучший вопрос"(с целью повышения мотивации при работе в классе)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/>
              <a:t>Прием «тихий опрос» при организации контроля</a:t>
            </a:r>
            <a:r>
              <a:rPr lang="ru-RU" dirty="0"/>
              <a:t> (для создании «ситуации успеха»)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i="1" dirty="0"/>
              <a:t>Прием «программируемый опрос» при организации контроля</a:t>
            </a:r>
            <a:r>
              <a:rPr lang="ru-RU" dirty="0"/>
              <a:t> (для создании «ситуации успеха»)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i="1" dirty="0"/>
              <a:t>Прием «выборочный контроль» при организации контроля</a:t>
            </a:r>
            <a:r>
              <a:rPr lang="ru-RU" dirty="0"/>
              <a:t> (при фронтальной работе)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i="1" dirty="0"/>
              <a:t>Тренировочная контрольная работа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i="1" dirty="0"/>
              <a:t>Релейная контрольная работа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908" y="4445211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Конкретные приемы при работе с группами неуспевающих</a:t>
            </a:r>
          </a:p>
        </p:txBody>
      </p:sp>
    </p:spTree>
    <p:extLst>
      <p:ext uri="{BB962C8B-B14F-4D97-AF65-F5344CB8AC3E}">
        <p14:creationId xmlns:p14="http://schemas.microsoft.com/office/powerpoint/2010/main" val="24559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Таня\Desktop\ФЕВРАЛЬ\SOFT SKILLS\позіт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1599" y="221674"/>
            <a:ext cx="4775200" cy="6636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1. "Не бить лежачего"</a:t>
            </a:r>
            <a:endParaRPr lang="ru-RU" sz="2000" dirty="0"/>
          </a:p>
          <a:p>
            <a:r>
              <a:rPr lang="ru-RU" sz="2000" b="1" dirty="0"/>
              <a:t>2. Не более одного недостатка в минуту</a:t>
            </a:r>
            <a:endParaRPr lang="ru-RU" sz="2000" dirty="0"/>
          </a:p>
          <a:p>
            <a:r>
              <a:rPr lang="ru-RU" sz="2000" b="1" dirty="0"/>
              <a:t>3. "За двумя зайцами погонишься". 4. Хвалить исполнителя, критиковать исполнение</a:t>
            </a:r>
            <a:endParaRPr lang="ru-RU" sz="2000" dirty="0"/>
          </a:p>
          <a:p>
            <a:r>
              <a:rPr lang="ru-RU" sz="2000" b="1" dirty="0"/>
              <a:t>5. Сравнивайте сегодняшние успехи учащегося с его собственными вчерашними неудачами</a:t>
            </a:r>
            <a:endParaRPr lang="ru-RU" sz="2000" dirty="0"/>
          </a:p>
          <a:p>
            <a:r>
              <a:rPr lang="ru-RU" sz="2000" b="1" dirty="0"/>
              <a:t>6. Не скупитесь на похвалу!</a:t>
            </a:r>
            <a:endParaRPr lang="ru-RU" sz="2000" dirty="0"/>
          </a:p>
          <a:p>
            <a:r>
              <a:rPr lang="ru-RU" sz="2000" b="1" dirty="0"/>
              <a:t>7. Техника оценочной безопасности</a:t>
            </a:r>
            <a:endParaRPr lang="ru-RU" sz="2000" dirty="0"/>
          </a:p>
          <a:p>
            <a:r>
              <a:rPr lang="ru-RU" sz="2000" b="1" dirty="0"/>
              <a:t>8. Ставьте перед учащимися предельно конкретные и реальные цели</a:t>
            </a:r>
            <a:endParaRPr lang="ru-RU" sz="2000" dirty="0"/>
          </a:p>
          <a:p>
            <a:r>
              <a:rPr lang="ru-RU" sz="2000" dirty="0"/>
              <a:t>Не искушайте его невыполнимыми целями.</a:t>
            </a:r>
          </a:p>
          <a:p>
            <a:r>
              <a:rPr lang="ru-RU" sz="2000" b="1" dirty="0"/>
              <a:t>9. Учащийся не объект, а соучастник оценки.</a:t>
            </a:r>
            <a:endParaRPr lang="ru-RU" sz="2000" dirty="0"/>
          </a:p>
          <a:p>
            <a:r>
              <a:rPr lang="ru-RU" sz="2000" b="1" dirty="0"/>
              <a:t>10. Сравнивайте достижения</a:t>
            </a:r>
          </a:p>
          <a:p>
            <a:r>
              <a:rPr lang="ru-RU" sz="2000" b="1" dirty="0"/>
              <a:t>11. Развивайте позитивность!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6256" y="471055"/>
            <a:ext cx="4525818" cy="554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/>
              <a:t>Памятка "Психотерапия неуспеваемости"</a:t>
            </a:r>
            <a:endParaRPr lang="ru-RU"/>
          </a:p>
        </p:txBody>
      </p:sp>
      <p:pic>
        <p:nvPicPr>
          <p:cNvPr id="7" name="Picture 2" descr="C:\Users\Таня\Desktop\ФЕВРАЛЬ\SOFT SKILLS\креаті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9" r="54243" b="19031"/>
          <a:stretch/>
        </p:blipFill>
        <p:spPr bwMode="auto">
          <a:xfrm>
            <a:off x="8192654" y="33307"/>
            <a:ext cx="1681020" cy="12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ня\Desktop\ФЕВРАЛЬ\SOFT SKILLS\позіт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1782" y="1694546"/>
            <a:ext cx="6532461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РАЗВИТИЕ ПОЗИТИВНОСТИ: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сохранять улыбки на лице педагога и ребенка, </a:t>
            </a:r>
            <a:br>
              <a:rPr lang="ru-RU" sz="2400" dirty="0"/>
            </a:br>
            <a:r>
              <a:rPr lang="ru-RU" sz="2400" dirty="0"/>
              <a:t>несмотря на возникающие проблемы;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бороться и не сдаваться, даже когда не получается достичь цели;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собственный пример педагога;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поддержка и внимание учителей и одноклассников;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педагог должен всегда быть готов помочь советом, обратить внимание на положительные события. </a:t>
            </a:r>
          </a:p>
        </p:txBody>
      </p:sp>
    </p:spTree>
    <p:extLst>
      <p:ext uri="{BB962C8B-B14F-4D97-AF65-F5344CB8AC3E}">
        <p14:creationId xmlns:p14="http://schemas.microsoft.com/office/powerpoint/2010/main" val="20676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ЕВРАЛЬ\SOFT SKILL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0436" y="1443289"/>
            <a:ext cx="8515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Проблема учебной </a:t>
            </a:r>
            <a:r>
              <a:rPr lang="ru-RU" sz="2000" b="1" dirty="0" err="1">
                <a:ea typeface="Calibri" panose="020F0502020204030204" pitchFamily="34" charset="0"/>
              </a:rPr>
              <a:t>неуспешности</a:t>
            </a:r>
            <a:r>
              <a:rPr lang="ru-RU" sz="2000" b="1" dirty="0">
                <a:ea typeface="Calibri" panose="020F0502020204030204" pitchFamily="34" charset="0"/>
              </a:rPr>
              <a:t> школьников является традиционной для системы образования. Вспомним  </a:t>
            </a:r>
            <a:r>
              <a:rPr lang="ru-RU" sz="2000" b="1" dirty="0"/>
              <a:t>основные факторы неуспеваемости, типы неуспевающих и возможные способы/приемы организации работы с неуспевающими разных типов и подтипов.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2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я\Desktop\ФЕВРАЛЬ\SOFT SKILL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5820" y="1669487"/>
            <a:ext cx="7714843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solidFill>
                  <a:srgbClr val="002060"/>
                </a:solidFill>
              </a:rPr>
              <a:t>Спасибо за внимание</a:t>
            </a:r>
            <a:r>
              <a:rPr lang="ru-RU" sz="4800" dirty="0"/>
              <a:t>!</a:t>
            </a:r>
          </a:p>
        </p:txBody>
      </p:sp>
      <p:pic>
        <p:nvPicPr>
          <p:cNvPr id="6" name="Picture 2" descr="C:\Users\Таня\Desktop\ФЕВРАЛЬ\SOFT SKILLS\макгрего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5" t="66709"/>
          <a:stretch/>
        </p:blipFill>
        <p:spPr bwMode="auto">
          <a:xfrm>
            <a:off x="258617" y="2972850"/>
            <a:ext cx="6613237" cy="35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SOFT SKILL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1709287"/>
            <a:ext cx="69876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Используемая психолого-педагогическая терминология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sz="2800" dirty="0"/>
              <a:t>Адресная работа</a:t>
            </a:r>
          </a:p>
          <a:p>
            <a:pPr lvl="0"/>
            <a:r>
              <a:rPr lang="ru-RU" sz="2800" dirty="0"/>
              <a:t>Социально-психолого-педагогическая структура </a:t>
            </a:r>
          </a:p>
          <a:p>
            <a:pPr lvl="0"/>
            <a:r>
              <a:rPr lang="ru-RU" sz="2800" dirty="0"/>
              <a:t>Организационный механизм </a:t>
            </a:r>
          </a:p>
          <a:p>
            <a:pPr lvl="0"/>
            <a:r>
              <a:rPr lang="ru-RU" sz="2800" dirty="0"/>
              <a:t>Условие реализации адресной работы </a:t>
            </a:r>
          </a:p>
          <a:p>
            <a:pPr lvl="0"/>
            <a:r>
              <a:rPr lang="ru-RU" sz="2800" dirty="0"/>
              <a:t>Педагогическая технология </a:t>
            </a:r>
          </a:p>
          <a:p>
            <a:pPr lvl="0"/>
            <a:r>
              <a:rPr lang="ru-RU" sz="2800" dirty="0"/>
              <a:t>Профилактика </a:t>
            </a:r>
          </a:p>
          <a:p>
            <a:pPr lvl="0"/>
            <a:r>
              <a:rPr lang="ru-RU" sz="2800" dirty="0"/>
              <a:t>Коррекция </a:t>
            </a:r>
          </a:p>
        </p:txBody>
      </p:sp>
    </p:spTree>
    <p:extLst>
      <p:ext uri="{BB962C8B-B14F-4D97-AF65-F5344CB8AC3E}">
        <p14:creationId xmlns:p14="http://schemas.microsoft.com/office/powerpoint/2010/main" val="17993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530" y="0"/>
            <a:ext cx="12182476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Классификация неуспевающих по причинам неуспеваемости,</a:t>
            </a:r>
          </a:p>
          <a:p>
            <a:pPr algn="ctr"/>
            <a:r>
              <a:rPr lang="ru-RU" sz="2800" b="1" dirty="0"/>
              <a:t> предложенная Н.И. </a:t>
            </a:r>
            <a:r>
              <a:rPr lang="ru-RU" sz="2800" b="1" dirty="0" err="1"/>
              <a:t>Мурачковским</a:t>
            </a:r>
            <a:r>
              <a:rPr lang="ru-RU" sz="2800" b="1" dirty="0"/>
              <a:t> (1967 г., 1971 г.).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Users\Таня\Desktop\ФЕВРАЛЬ\SOFT SKILLS\248515-P41KU1-11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/>
          <a:stretch/>
        </p:blipFill>
        <p:spPr bwMode="auto">
          <a:xfrm>
            <a:off x="8494710" y="5317434"/>
            <a:ext cx="2107617" cy="14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000" y="1939637"/>
            <a:ext cx="10076873" cy="271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70417"/>
              </p:ext>
            </p:extLst>
          </p:nvPr>
        </p:nvGraphicFramePr>
        <p:xfrm>
          <a:off x="1016002" y="1403928"/>
          <a:ext cx="10076871" cy="3913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8957">
                  <a:extLst>
                    <a:ext uri="{9D8B030D-6E8A-4147-A177-3AD203B41FA5}">
                      <a16:colId xmlns:a16="http://schemas.microsoft.com/office/drawing/2014/main" val="1809624986"/>
                    </a:ext>
                  </a:extLst>
                </a:gridCol>
                <a:gridCol w="3358957">
                  <a:extLst>
                    <a:ext uri="{9D8B030D-6E8A-4147-A177-3AD203B41FA5}">
                      <a16:colId xmlns:a16="http://schemas.microsoft.com/office/drawing/2014/main" val="3236343421"/>
                    </a:ext>
                  </a:extLst>
                </a:gridCol>
                <a:gridCol w="3358957">
                  <a:extLst>
                    <a:ext uri="{9D8B030D-6E8A-4147-A177-3AD203B41FA5}">
                      <a16:colId xmlns:a16="http://schemas.microsoft.com/office/drawing/2014/main" val="2390070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1тип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тип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 тип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139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характеризуется низким качеством мыслительной деятельности и положительным отношением к учению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характеризуется высоким качеством мыслительной деятельности и отрицательным отношением к учению.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учащиеся с низким качеством мыслительной деятельности и беспечным или отрицательным отношением к учению при частично или полной утрате позиции школьника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432067"/>
                  </a:ext>
                </a:extLst>
              </a:tr>
            </a:tbl>
          </a:graphicData>
        </a:graphic>
      </p:graphicFrame>
      <p:pic>
        <p:nvPicPr>
          <p:cNvPr id="12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8985" y="3765939"/>
            <a:ext cx="2750870" cy="30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ня\Desktop\ФЕВРАЛЬ\SOFT SKILLS\11729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6" y="4287962"/>
            <a:ext cx="2169624" cy="20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1906" y="122517"/>
            <a:ext cx="12182476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</a:rPr>
              <a:t>Что характерно для данных типов обучающихся?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5164" y="868218"/>
            <a:ext cx="10289309" cy="553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73070"/>
              </p:ext>
            </p:extLst>
          </p:nvPr>
        </p:nvGraphicFramePr>
        <p:xfrm>
          <a:off x="905163" y="1016000"/>
          <a:ext cx="10289310" cy="5845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770">
                  <a:extLst>
                    <a:ext uri="{9D8B030D-6E8A-4147-A177-3AD203B41FA5}">
                      <a16:colId xmlns:a16="http://schemas.microsoft.com/office/drawing/2014/main" val="3740970966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4240680402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1739272011"/>
                    </a:ext>
                  </a:extLst>
                </a:gridCol>
              </a:tblGrid>
              <a:tr h="626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 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 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70517"/>
                  </a:ext>
                </a:extLst>
              </a:tr>
              <a:tr h="4573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низкая обучаемость, слабое развитие мыслительных процессов анализа, синтеза, обобщения и </a:t>
                      </a:r>
                      <a:r>
                        <a:rPr lang="ru-RU" sz="2000" dirty="0" err="1">
                          <a:effectLst/>
                        </a:rPr>
                        <a:t>др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имеют хорошую подготовку и желание учиться. Однако на них отрицательно влияет то, что они привыкли заниматься только тем, что им нравится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характерна низкая обучаемость. Недостаточность мыслительной деятельности приводит к отсутствию критичности при выполнении учебных заданий. Трудности при усвоении знаний,  не владеют учебными приемами, беспечно относятся к учению, к результатам своей деятельности, узость их мышления: в процессе познавательной деятельности они не выходят за пределы прочно усвоенных обиходных понятий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367674"/>
                  </a:ext>
                </a:extLst>
              </a:tr>
            </a:tbl>
          </a:graphicData>
        </a:graphic>
      </p:graphicFrame>
      <p:pic>
        <p:nvPicPr>
          <p:cNvPr id="4104" name="Picture 8" descr="Educational background with students read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31562" r="11083" b="18780"/>
          <a:stretch/>
        </p:blipFill>
        <p:spPr bwMode="auto">
          <a:xfrm>
            <a:off x="1337764" y="3153322"/>
            <a:ext cx="2632894" cy="16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t background with smiley woman and bik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"/>
          <a:stretch/>
        </p:blipFill>
        <p:spPr bwMode="auto">
          <a:xfrm>
            <a:off x="5176435" y="3994726"/>
            <a:ext cx="1936562" cy="18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ople speaking different languages with flat desig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10700422" y="4363959"/>
            <a:ext cx="1494381" cy="1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01906" y="122517"/>
            <a:ext cx="12182476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</a:rPr>
              <a:t>Что характерно для данных типов обучающихся при нахождении в коллективе?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5414"/>
              </p:ext>
            </p:extLst>
          </p:nvPr>
        </p:nvGraphicFramePr>
        <p:xfrm>
          <a:off x="844677" y="1383807"/>
          <a:ext cx="10289310" cy="520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770">
                  <a:extLst>
                    <a:ext uri="{9D8B030D-6E8A-4147-A177-3AD203B41FA5}">
                      <a16:colId xmlns:a16="http://schemas.microsoft.com/office/drawing/2014/main" val="3740970966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4240680402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1739272011"/>
                    </a:ext>
                  </a:extLst>
                </a:gridCol>
              </a:tblGrid>
              <a:tr h="626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 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 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70517"/>
                  </a:ext>
                </a:extLst>
              </a:tr>
              <a:tr h="4573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Они подчиняются требованиям коллектива и устанавливают с ним хорошие отношения.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работы класса им не под силу, поэтому выполняют все наспех, небрежно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Находятся вне классного коллектива, часто конфликтуют с одноклассниками.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 теряют позицию ученика, грубо нарушают дисциплину в школе и имеют плохую репутацию вне школы.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 испытывают неудовлетворенность своим положением в классе.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проявляют склонности к труду, профессиональные интересы не развиты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367674"/>
                  </a:ext>
                </a:extLst>
              </a:tr>
            </a:tbl>
          </a:graphicData>
        </a:graphic>
      </p:graphicFrame>
      <p:pic>
        <p:nvPicPr>
          <p:cNvPr id="5124" name="Picture 4" descr="Group of children talk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6"/>
          <a:stretch/>
        </p:blipFill>
        <p:spPr bwMode="auto">
          <a:xfrm>
            <a:off x="5088940" y="5292435"/>
            <a:ext cx="1899434" cy="11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ДЕКАБРЬ\Блог класса как развивающая образовательная среда\вас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39" y="4823110"/>
            <a:ext cx="2239249" cy="17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Таня\Desktop\ДЕКАБРЬ\Блог класса как развивающая образовательная среда\cdcds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45" y="4413470"/>
            <a:ext cx="3144142" cy="25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01906" y="122517"/>
            <a:ext cx="12182476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Организация индивидуального подхода к учащимся для организации адресной помощи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33416"/>
              </p:ext>
            </p:extLst>
          </p:nvPr>
        </p:nvGraphicFramePr>
        <p:xfrm>
          <a:off x="941821" y="1076624"/>
          <a:ext cx="10289310" cy="520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770">
                  <a:extLst>
                    <a:ext uri="{9D8B030D-6E8A-4147-A177-3AD203B41FA5}">
                      <a16:colId xmlns:a16="http://schemas.microsoft.com/office/drawing/2014/main" val="3740970966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4240680402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1739272011"/>
                    </a:ext>
                  </a:extLst>
                </a:gridCol>
              </a:tblGrid>
              <a:tr h="626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 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 тип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70517"/>
                  </a:ext>
                </a:extLst>
              </a:tr>
              <a:tr h="4573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 в ГРУППАХ работу по развитию их мыслительной деятельности, опираясь на их положительное отношение к учению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должна проводиться преимущественно воспитательная работа, имеющая целью изменение свойств их личности (необходима плотная работа всего социально-психолого-педагогического аппарата школы, работа совместная)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познавательных потребностей, преодоление отрицательных наклонностей. Серьезное внимание следует уделить систематической работе по развитию мыслительной деятельности и познавательной активности, формированию правильного отношения к труду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367674"/>
                  </a:ext>
                </a:extLst>
              </a:tr>
            </a:tbl>
          </a:graphicData>
        </a:graphic>
      </p:graphicFrame>
      <p:pic>
        <p:nvPicPr>
          <p:cNvPr id="5124" name="Picture 4" descr="Group of children talk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6"/>
          <a:stretch/>
        </p:blipFill>
        <p:spPr bwMode="auto">
          <a:xfrm>
            <a:off x="4904212" y="4827950"/>
            <a:ext cx="2348639" cy="14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ДЕКАБРЬ\Блог класса как развивающая образовательная среда\вас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30" y="4701902"/>
            <a:ext cx="2239249" cy="17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Таня\Desktop\ДЕКАБРЬ\Блог класса как развивающая образовательная среда\cdcds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9" y="4006199"/>
            <a:ext cx="2955246" cy="23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4509" y="1953240"/>
            <a:ext cx="6589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При построении работы с неуспевающим/слабоуспевающим учащимся взаимодействие субъектов образовательного процесса должно основываться на </a:t>
            </a:r>
            <a:r>
              <a:rPr lang="ru-RU" sz="2000" b="1" dirty="0" err="1"/>
              <a:t>детоцентристской</a:t>
            </a:r>
            <a:r>
              <a:rPr lang="ru-RU" sz="2000" b="1" dirty="0"/>
              <a:t> модели, </a:t>
            </a:r>
            <a:r>
              <a:rPr lang="ru-RU" sz="2000" dirty="0"/>
              <a:t>ориентированной на ситуацию, связанную с конкретным ребенком. Взаимодействие всех элементов этой социально-психолого-педагогической структуры необходимо использовать в разных комбинациях и на разных этапах формирования положительного отношения к учению.</a:t>
            </a:r>
          </a:p>
        </p:txBody>
      </p:sp>
    </p:spTree>
    <p:extLst>
      <p:ext uri="{BB962C8B-B14F-4D97-AF65-F5344CB8AC3E}">
        <p14:creationId xmlns:p14="http://schemas.microsoft.com/office/powerpoint/2010/main" val="7750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" b="3822"/>
          <a:stretch/>
        </p:blipFill>
        <p:spPr bwMode="auto">
          <a:xfrm>
            <a:off x="5279332" y="1440872"/>
            <a:ext cx="5065395" cy="402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37092</TotalTime>
  <Words>1363</Words>
  <Application>Microsoft Office PowerPoint</Application>
  <PresentationFormat>Широкоэкранный</PresentationFormat>
  <Paragraphs>147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Организация адресной помощи  слабоуспевающим и неуспевающим  школьникам на уроках.  Из опыта работы учителя-наставника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Cab403</cp:lastModifiedBy>
  <cp:revision>2377</cp:revision>
  <dcterms:created xsi:type="dcterms:W3CDTF">2017-01-09T10:38:11Z</dcterms:created>
  <dcterms:modified xsi:type="dcterms:W3CDTF">2022-11-08T06:47:31Z</dcterms:modified>
</cp:coreProperties>
</file>